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69" r:id="rId2"/>
    <p:sldId id="267" r:id="rId3"/>
    <p:sldId id="266" r:id="rId4"/>
    <p:sldId id="272" r:id="rId5"/>
    <p:sldId id="256" r:id="rId6"/>
    <p:sldId id="257" r:id="rId7"/>
    <p:sldId id="258" r:id="rId8"/>
    <p:sldId id="259" r:id="rId9"/>
    <p:sldId id="262" r:id="rId10"/>
    <p:sldId id="261" r:id="rId11"/>
    <p:sldId id="265" r:id="rId12"/>
    <p:sldId id="271" r:id="rId13"/>
    <p:sldId id="273" r:id="rId14"/>
    <p:sldId id="274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24" autoAdjust="0"/>
    <p:restoredTop sz="94660"/>
  </p:normalViewPr>
  <p:slideViewPr>
    <p:cSldViewPr>
      <p:cViewPr varScale="1">
        <p:scale>
          <a:sx n="65" d="100"/>
          <a:sy n="65" d="100"/>
        </p:scale>
        <p:origin x="-12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A0403-E38D-4B0B-B4A9-2A821AB16428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6D73A-D3B8-4E8B-9A5B-66BD9789E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DD200-41C3-46D6-80DA-87372C523F77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28972-1641-4300-BFB6-82DE14D813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72-1641-4300-BFB6-82DE14D8130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7B89E-A332-4254-832F-5C3F46175A4B}" type="datetimeFigureOut">
              <a:rPr lang="en-US" smtClean="0"/>
              <a:pPr/>
              <a:t>3/2/2009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0"/>
            <a:ext cx="7929618" cy="1214421"/>
          </a:xfrm>
        </p:spPr>
        <p:txBody>
          <a:bodyPr>
            <a:normAutofit fontScale="90000"/>
          </a:bodyPr>
          <a:lstStyle/>
          <a:p>
            <a:r>
              <a:rPr lang="en-US" dirty="0"/>
              <a:t>L</a:t>
            </a:r>
            <a:r>
              <a:rPr lang="en-US" dirty="0" smtClean="0"/>
              <a:t>earning intentions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785794"/>
            <a:ext cx="8358246" cy="5715040"/>
          </a:xfrm>
        </p:spPr>
        <p:txBody>
          <a:bodyPr>
            <a:normAutofit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That organic chemistry is the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chemistry of carbon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That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alkanes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are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homologous series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of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hydrocarbons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with a general formula C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2n+2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That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alkanes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may form straight or branched molecules, and these are called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isomers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That our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written work is legible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That we can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locate and use information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from the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eference book 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Advanced Chemistry for 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You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That the products of combustion of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alkanes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are carbon dioxide and water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pg192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810554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the </a:t>
            </a:r>
            <a:r>
              <a:rPr lang="en-US" dirty="0" err="1" smtClean="0"/>
              <a:t>alkanes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2" cy="434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1594"/>
                <a:gridCol w="3143272"/>
                <a:gridCol w="36147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carbon atoms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Molecular formula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pg191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8072494" cy="60733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264" y="428604"/>
            <a:ext cx="2571736" cy="3000396"/>
          </a:xfrm>
        </p:spPr>
        <p:txBody>
          <a:bodyPr>
            <a:normAutofit/>
          </a:bodyPr>
          <a:lstStyle/>
          <a:p>
            <a:r>
              <a:rPr lang="en-US" dirty="0" smtClean="0"/>
              <a:t>Capturing the products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pg190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633845" cy="628652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0" y="5500702"/>
            <a:ext cx="5357818" cy="85725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Add to anhydrous copper sulfate</a:t>
            </a:r>
            <a:endParaRPr lang="en-US" sz="2000" b="1" dirty="0">
              <a:solidFill>
                <a:schemeClr val="tx1">
                  <a:lumMod val="50000"/>
                  <a:lumOff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rot="5400000">
            <a:off x="3393273" y="5607859"/>
            <a:ext cx="357190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7500958" y="5643578"/>
            <a:ext cx="1428760" cy="50006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14348" y="0"/>
            <a:ext cx="7929618" cy="12144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Have we covered these?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57158" y="785794"/>
            <a:ext cx="8358246" cy="571504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organic chemistry is the chemistry of carbon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alkanes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a homologous series of hydrocarbons with a general formula C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2n+2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alkanes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may form straight or branched molecules, and these are called isomers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our written work is legible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we can locate and use information from the reference book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Advanced Chemistry for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solidFill>
                  <a:schemeClr val="tx2">
                    <a:lumMod val="75000"/>
                  </a:schemeClr>
                </a:solidFill>
              </a:rPr>
              <a:t>Products of combustion</a:t>
            </a:r>
            <a:endParaRPr kumimoji="0" lang="en-US" sz="3200" b="0" i="0" strike="noStrike" kern="120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Carbon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Carbon forms the basis of all organic molecules. Organic molecules are found in living things (organisms)</a:t>
            </a:r>
          </a:p>
          <a:p>
            <a:pPr>
              <a:buNone/>
            </a:pPr>
            <a:r>
              <a:rPr lang="en-US" dirty="0"/>
              <a:t>e</a:t>
            </a:r>
            <a:r>
              <a:rPr lang="en-US" dirty="0" smtClean="0"/>
              <a:t>.g. amino acids, DNA, proteins, fats, carbohydrates, enzymes etc</a:t>
            </a:r>
          </a:p>
          <a:p>
            <a:r>
              <a:rPr lang="en-US" dirty="0" smtClean="0"/>
              <a:t>‘organic’ means it contains carbon</a:t>
            </a:r>
          </a:p>
          <a:p>
            <a:r>
              <a:rPr lang="en-US" sz="4000" dirty="0" smtClean="0"/>
              <a:t>Organic chemistry is the chemistry of carbon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Periodic Table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85786" y="1785926"/>
          <a:ext cx="8072495" cy="3736901"/>
        </p:xfrm>
        <a:graphic>
          <a:graphicData uri="http://schemas.openxmlformats.org/drawingml/2006/table">
            <a:tbl>
              <a:tblPr/>
              <a:tblGrid>
                <a:gridCol w="867343"/>
                <a:gridCol w="906649"/>
                <a:gridCol w="924992"/>
                <a:gridCol w="896167"/>
                <a:gridCol w="892674"/>
                <a:gridCol w="890053"/>
                <a:gridCol w="890927"/>
                <a:gridCol w="895294"/>
                <a:gridCol w="908396"/>
              </a:tblGrid>
              <a:tr h="436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II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III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IV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VI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VII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VIII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533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200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200" dirty="0" smtClean="0"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2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He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200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200" dirty="0" smtClean="0">
                          <a:latin typeface="Calibri"/>
                          <a:ea typeface="Times New Roman"/>
                          <a:cs typeface="Times New Roman"/>
                        </a:rPr>
                        <a:t>Li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2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Be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4400" baseline="30000" dirty="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US" sz="4400" dirty="0">
                          <a:latin typeface="Calibri"/>
                          <a:ea typeface="Times New Roman"/>
                          <a:cs typeface="Times New Roman"/>
                        </a:rPr>
                        <a:t>C</a:t>
                      </a:r>
                      <a:endParaRPr lang="en-US" sz="44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Ne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7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Na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Mg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Al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Si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en-US" sz="22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Cl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Ar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071934" y="1142984"/>
            <a:ext cx="1462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groups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304770" y="3519424"/>
            <a:ext cx="17459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periods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3571868" y="3071810"/>
            <a:ext cx="1143008" cy="1143008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43042" y="142852"/>
            <a:ext cx="49699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dirty="0" smtClean="0"/>
              <a:t>The carbon atom</a:t>
            </a:r>
            <a:endParaRPr lang="en-US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3786182" y="3214686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chemeClr val="bg1"/>
                </a:solidFill>
              </a:rPr>
              <a:t>6+</a:t>
            </a:r>
            <a:endParaRPr lang="en-US" sz="4800" dirty="0">
              <a:solidFill>
                <a:schemeClr val="bg1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2857488" y="2428868"/>
            <a:ext cx="2643206" cy="2571768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214546" y="1785926"/>
            <a:ext cx="3929090" cy="3857652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143372" y="1714488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072198" y="3571876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429256" y="3571876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786050" y="3643314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214810" y="5572140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143108" y="3643314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6357950" y="1071546"/>
            <a:ext cx="27860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Carbon has four </a:t>
            </a:r>
            <a:r>
              <a:rPr lang="en-US" sz="3600" b="1" dirty="0" smtClean="0"/>
              <a:t>valence</a:t>
            </a:r>
            <a:r>
              <a:rPr lang="en-US" sz="3600" dirty="0" smtClean="0"/>
              <a:t> electrons</a:t>
            </a:r>
            <a:endParaRPr lang="en-US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6000760" y="4714884"/>
            <a:ext cx="278605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It can form four </a:t>
            </a:r>
            <a:r>
              <a:rPr lang="en-US" sz="3600" b="1" dirty="0" smtClean="0"/>
              <a:t>covalent</a:t>
            </a:r>
            <a:r>
              <a:rPr lang="en-US" sz="3600" dirty="0" smtClean="0"/>
              <a:t> </a:t>
            </a:r>
            <a:r>
              <a:rPr lang="en-US" sz="3600" b="1" dirty="0" smtClean="0"/>
              <a:t>bonds</a:t>
            </a:r>
            <a:endParaRPr lang="en-US" sz="3600" b="1" dirty="0"/>
          </a:p>
        </p:txBody>
      </p:sp>
      <p:sp>
        <p:nvSpPr>
          <p:cNvPr id="17" name="Oval 16"/>
          <p:cNvSpPr/>
          <p:nvPr/>
        </p:nvSpPr>
        <p:spPr>
          <a:xfrm>
            <a:off x="3857620" y="1214422"/>
            <a:ext cx="571504" cy="5715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3929058" y="1214422"/>
            <a:ext cx="441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</a:t>
            </a:r>
            <a:endParaRPr lang="en-US" sz="3200" dirty="0"/>
          </a:p>
        </p:txBody>
      </p:sp>
      <p:sp>
        <p:nvSpPr>
          <p:cNvPr id="19" name="Oval 18"/>
          <p:cNvSpPr/>
          <p:nvPr/>
        </p:nvSpPr>
        <p:spPr>
          <a:xfrm>
            <a:off x="3929058" y="1714488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643042" y="3500438"/>
            <a:ext cx="571504" cy="5715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714480" y="3500438"/>
            <a:ext cx="441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</a:t>
            </a:r>
            <a:endParaRPr lang="en-US" sz="3200" dirty="0"/>
          </a:p>
        </p:txBody>
      </p:sp>
      <p:sp>
        <p:nvSpPr>
          <p:cNvPr id="28" name="Oval 27"/>
          <p:cNvSpPr/>
          <p:nvPr/>
        </p:nvSpPr>
        <p:spPr>
          <a:xfrm>
            <a:off x="2143108" y="3857628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6143636" y="3429000"/>
            <a:ext cx="571504" cy="5715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215074" y="3429000"/>
            <a:ext cx="441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</a:t>
            </a:r>
            <a:endParaRPr lang="en-US" sz="3200" dirty="0"/>
          </a:p>
        </p:txBody>
      </p:sp>
      <p:sp>
        <p:nvSpPr>
          <p:cNvPr id="31" name="Oval 30"/>
          <p:cNvSpPr/>
          <p:nvPr/>
        </p:nvSpPr>
        <p:spPr>
          <a:xfrm>
            <a:off x="6072198" y="3786190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3857620" y="5643578"/>
            <a:ext cx="571504" cy="57150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3929058" y="5643578"/>
            <a:ext cx="44114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H</a:t>
            </a:r>
            <a:endParaRPr lang="en-US" sz="3200" dirty="0"/>
          </a:p>
        </p:txBody>
      </p:sp>
      <p:sp>
        <p:nvSpPr>
          <p:cNvPr id="34" name="Oval 33"/>
          <p:cNvSpPr/>
          <p:nvPr/>
        </p:nvSpPr>
        <p:spPr>
          <a:xfrm>
            <a:off x="4000496" y="5572140"/>
            <a:ext cx="142876" cy="14287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3" grpId="0" animBg="1"/>
      <p:bldP spid="14" grpId="0" animBg="1"/>
      <p:bldP spid="15" grpId="0"/>
      <p:bldP spid="16" grpId="0"/>
      <p:bldP spid="17" grpId="0" animBg="1"/>
      <p:bldP spid="18" grpId="0"/>
      <p:bldP spid="19" grpId="1" animBg="1"/>
      <p:bldP spid="26" grpId="0" animBg="1"/>
      <p:bldP spid="26" grpId="1" animBg="1"/>
      <p:bldP spid="27" grpId="0"/>
      <p:bldP spid="27" grpId="1"/>
      <p:bldP spid="28" grpId="0" animBg="1"/>
      <p:bldP spid="28" grpId="1" animBg="1"/>
      <p:bldP spid="29" grpId="0" animBg="1"/>
      <p:bldP spid="29" grpId="1" animBg="1"/>
      <p:bldP spid="30" grpId="0"/>
      <p:bldP spid="30" grpId="1"/>
      <p:bldP spid="31" grpId="0" animBg="1"/>
      <p:bldP spid="31" grpId="1" animBg="1"/>
      <p:bldP spid="32" grpId="0" animBg="1"/>
      <p:bldP spid="32" grpId="1" animBg="1"/>
      <p:bldP spid="33" grpId="0"/>
      <p:bldP spid="33" grpId="1"/>
      <p:bldP spid="34" grpId="0" animBg="1"/>
      <p:bldP spid="34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428604"/>
            <a:ext cx="7596745" cy="569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7929618" cy="5947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072494" cy="605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four </a:t>
            </a:r>
            <a:r>
              <a:rPr lang="en-US" dirty="0" err="1" smtClean="0"/>
              <a:t>alkanes</a:t>
            </a:r>
            <a:r>
              <a:rPr lang="en-US" dirty="0" smtClean="0"/>
              <a:t>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57158" y="1571612"/>
          <a:ext cx="8543956" cy="48158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411"/>
                <a:gridCol w="2461017"/>
                <a:gridCol w="2143140"/>
                <a:gridCol w="1857388"/>
              </a:tblGrid>
              <a:tr h="937264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Drawing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Graphic</a:t>
                      </a:r>
                      <a:r>
                        <a:rPr lang="en-US" sz="3200" baseline="0" dirty="0" smtClean="0"/>
                        <a:t> formula </a:t>
                      </a:r>
                      <a:r>
                        <a:rPr lang="en-US" sz="2400" baseline="0" dirty="0" smtClean="0"/>
                        <a:t>(p 159)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Structural formula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Molecular formula</a:t>
                      </a:r>
                      <a:endParaRPr lang="en-US" sz="3200" dirty="0"/>
                    </a:p>
                  </a:txBody>
                  <a:tcPr/>
                </a:tc>
              </a:tr>
              <a:tr h="93726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726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726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726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Oval 4"/>
          <p:cNvSpPr/>
          <p:nvPr/>
        </p:nvSpPr>
        <p:spPr>
          <a:xfrm>
            <a:off x="1214414" y="3000372"/>
            <a:ext cx="285752" cy="285752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928662" y="3071810"/>
            <a:ext cx="142876" cy="14287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285852" y="2714620"/>
            <a:ext cx="142876" cy="14287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214414" y="3357562"/>
            <a:ext cx="142876" cy="14287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643042" y="3143248"/>
            <a:ext cx="142876" cy="142876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>
            <a:stCxn id="8" idx="4"/>
            <a:endCxn id="5" idx="0"/>
          </p:cNvCxnSpPr>
          <p:nvPr/>
        </p:nvCxnSpPr>
        <p:spPr>
          <a:xfrm rot="5400000">
            <a:off x="1285852" y="2928934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071538" y="3143248"/>
            <a:ext cx="285752" cy="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10800000">
            <a:off x="1357290" y="3143248"/>
            <a:ext cx="306676" cy="5051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5400000">
            <a:off x="1214417" y="3214685"/>
            <a:ext cx="214311" cy="71441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271</Words>
  <Application>Microsoft Office PowerPoint</Application>
  <PresentationFormat>On-screen Show (4:3)</PresentationFormat>
  <Paragraphs>71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Learning intentions </vt:lpstr>
      <vt:lpstr>Carbon</vt:lpstr>
      <vt:lpstr>The Periodic Table</vt:lpstr>
      <vt:lpstr>Slide 4</vt:lpstr>
      <vt:lpstr>Slide 5</vt:lpstr>
      <vt:lpstr>Slide 6</vt:lpstr>
      <vt:lpstr>Slide 7</vt:lpstr>
      <vt:lpstr>Slide 8</vt:lpstr>
      <vt:lpstr>The first four alkanes </vt:lpstr>
      <vt:lpstr>Slide 10</vt:lpstr>
      <vt:lpstr>Naming the alkanes</vt:lpstr>
      <vt:lpstr>Slide 12</vt:lpstr>
      <vt:lpstr>Capturing the products</vt:lpstr>
      <vt:lpstr>Slide 14</vt:lpstr>
      <vt:lpstr>Slide 15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48</cp:revision>
  <dcterms:created xsi:type="dcterms:W3CDTF">2009-02-22T05:40:55Z</dcterms:created>
  <dcterms:modified xsi:type="dcterms:W3CDTF">2009-03-02T03:41:46Z</dcterms:modified>
</cp:coreProperties>
</file>